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4" r:id="rId3"/>
    <p:sldId id="276" r:id="rId4"/>
    <p:sldId id="257" r:id="rId5"/>
    <p:sldId id="278" r:id="rId6"/>
    <p:sldId id="258" r:id="rId7"/>
    <p:sldId id="277" r:id="rId8"/>
    <p:sldId id="259" r:id="rId9"/>
    <p:sldId id="262" r:id="rId10"/>
    <p:sldId id="270" r:id="rId11"/>
    <p:sldId id="275" r:id="rId12"/>
    <p:sldId id="265" r:id="rId13"/>
    <p:sldId id="266" r:id="rId14"/>
    <p:sldId id="267" r:id="rId15"/>
    <p:sldId id="268" r:id="rId16"/>
  </p:sldIdLst>
  <p:sldSz cx="9144000" cy="6858000" type="screen4x3"/>
  <p:notesSz cx="6858000" cy="9715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8D47CF-6E2E-40AF-B494-2A470632558F}" type="doc">
      <dgm:prSet loTypeId="urn:microsoft.com/office/officeart/2005/8/layout/hierarchy4" loCatId="relationship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5E82EDF2-FB44-4B78-A8B4-0D2541BDE151}">
      <dgm:prSet phldrT="[Text]"/>
      <dgm:spPr/>
      <dgm:t>
        <a:bodyPr/>
        <a:lstStyle/>
        <a:p>
          <a:r>
            <a:rPr lang="en-GB" dirty="0" smtClean="0"/>
            <a:t>Alzheimer’s Disease (62%)</a:t>
          </a:r>
          <a:endParaRPr lang="en-GB" dirty="0"/>
        </a:p>
      </dgm:t>
    </dgm:pt>
    <dgm:pt modelId="{6634E7F7-96FD-4FCD-B6F9-A36F2956E911}" type="parTrans" cxnId="{0A70F692-5A15-4899-936D-6A567BD4C1D3}">
      <dgm:prSet/>
      <dgm:spPr/>
      <dgm:t>
        <a:bodyPr/>
        <a:lstStyle/>
        <a:p>
          <a:endParaRPr lang="en-GB"/>
        </a:p>
      </dgm:t>
    </dgm:pt>
    <dgm:pt modelId="{45223212-151C-494A-8E61-5AF066EE9C48}" type="sibTrans" cxnId="{0A70F692-5A15-4899-936D-6A567BD4C1D3}">
      <dgm:prSet/>
      <dgm:spPr/>
      <dgm:t>
        <a:bodyPr/>
        <a:lstStyle/>
        <a:p>
          <a:endParaRPr lang="en-GB"/>
        </a:p>
      </dgm:t>
    </dgm:pt>
    <dgm:pt modelId="{2BDFB2A3-D8BF-41EF-8DD9-0BB0D1F0E7B8}">
      <dgm:prSet phldrT="[Text]"/>
      <dgm:spPr/>
      <dgm:t>
        <a:bodyPr/>
        <a:lstStyle/>
        <a:p>
          <a:r>
            <a:rPr lang="en-GB" dirty="0" smtClean="0"/>
            <a:t>Vascular Dementia (17%)</a:t>
          </a:r>
          <a:endParaRPr lang="en-GB" dirty="0"/>
        </a:p>
      </dgm:t>
    </dgm:pt>
    <dgm:pt modelId="{0E8A10FE-1B6E-46A8-A367-2888F31D6D01}" type="parTrans" cxnId="{215909CC-F4BC-4E53-8B6B-3C941EA3FDE1}">
      <dgm:prSet/>
      <dgm:spPr/>
      <dgm:t>
        <a:bodyPr/>
        <a:lstStyle/>
        <a:p>
          <a:endParaRPr lang="en-GB"/>
        </a:p>
      </dgm:t>
    </dgm:pt>
    <dgm:pt modelId="{BC3E3A51-0D7A-4E7F-A32B-691379706F2F}" type="sibTrans" cxnId="{215909CC-F4BC-4E53-8B6B-3C941EA3FDE1}">
      <dgm:prSet/>
      <dgm:spPr/>
      <dgm:t>
        <a:bodyPr/>
        <a:lstStyle/>
        <a:p>
          <a:endParaRPr lang="en-GB"/>
        </a:p>
      </dgm:t>
    </dgm:pt>
    <dgm:pt modelId="{A4AE2A24-6D7C-45D9-AA8A-62FF4E3EDC9E}">
      <dgm:prSet phldrT="[Text]"/>
      <dgm:spPr/>
      <dgm:t>
        <a:bodyPr/>
        <a:lstStyle/>
        <a:p>
          <a:r>
            <a:rPr lang="en-GB" dirty="0" smtClean="0"/>
            <a:t>Dementia with Lewy Bodies (4%)</a:t>
          </a:r>
          <a:endParaRPr lang="en-GB" dirty="0"/>
        </a:p>
      </dgm:t>
    </dgm:pt>
    <dgm:pt modelId="{C2044E46-D039-42FA-9886-598608780405}" type="parTrans" cxnId="{40B8738F-744E-4B67-99B3-2B6C4055D03D}">
      <dgm:prSet/>
      <dgm:spPr/>
      <dgm:t>
        <a:bodyPr/>
        <a:lstStyle/>
        <a:p>
          <a:endParaRPr lang="en-GB"/>
        </a:p>
      </dgm:t>
    </dgm:pt>
    <dgm:pt modelId="{D0A4219B-D426-43C3-A5FF-94EC7DE7A965}" type="sibTrans" cxnId="{40B8738F-744E-4B67-99B3-2B6C4055D03D}">
      <dgm:prSet/>
      <dgm:spPr/>
      <dgm:t>
        <a:bodyPr/>
        <a:lstStyle/>
        <a:p>
          <a:endParaRPr lang="en-GB"/>
        </a:p>
      </dgm:t>
    </dgm:pt>
    <dgm:pt modelId="{D5CBB0D4-F26A-44B8-93C7-5DBAD2ACB004}">
      <dgm:prSet phldrT="[Text]"/>
      <dgm:spPr/>
      <dgm:t>
        <a:bodyPr/>
        <a:lstStyle/>
        <a:p>
          <a:r>
            <a:rPr lang="en-GB" dirty="0" smtClean="0"/>
            <a:t>Other Causes (3%)</a:t>
          </a:r>
          <a:endParaRPr lang="en-GB" dirty="0"/>
        </a:p>
      </dgm:t>
    </dgm:pt>
    <dgm:pt modelId="{5EC96755-B6F1-48DC-866E-B294AD02DB48}" type="parTrans" cxnId="{2442AA02-5444-4ED9-9808-B3AAEEAD2817}">
      <dgm:prSet/>
      <dgm:spPr/>
      <dgm:t>
        <a:bodyPr/>
        <a:lstStyle/>
        <a:p>
          <a:endParaRPr lang="en-GB"/>
        </a:p>
      </dgm:t>
    </dgm:pt>
    <dgm:pt modelId="{D661A0A0-F35D-4E58-8148-51F727CFE38A}" type="sibTrans" cxnId="{2442AA02-5444-4ED9-9808-B3AAEEAD2817}">
      <dgm:prSet/>
      <dgm:spPr/>
      <dgm:t>
        <a:bodyPr/>
        <a:lstStyle/>
        <a:p>
          <a:endParaRPr lang="en-GB"/>
        </a:p>
      </dgm:t>
    </dgm:pt>
    <dgm:pt modelId="{F0B69C66-DCE4-4C3D-9360-9D9B79126635}">
      <dgm:prSet phldrT="[Text]"/>
      <dgm:spPr/>
      <dgm:t>
        <a:bodyPr/>
        <a:lstStyle/>
        <a:p>
          <a:r>
            <a:rPr lang="en-GB" dirty="0" smtClean="0"/>
            <a:t>Mixed (10%)</a:t>
          </a:r>
          <a:endParaRPr lang="en-GB" dirty="0"/>
        </a:p>
      </dgm:t>
    </dgm:pt>
    <dgm:pt modelId="{7592E91B-2F78-4E0E-A519-C85AA0BC73B0}" type="parTrans" cxnId="{EAA7CFFB-60AC-4625-8FD4-2BAB729BF39E}">
      <dgm:prSet/>
      <dgm:spPr/>
      <dgm:t>
        <a:bodyPr/>
        <a:lstStyle/>
        <a:p>
          <a:endParaRPr lang="en-GB"/>
        </a:p>
      </dgm:t>
    </dgm:pt>
    <dgm:pt modelId="{0A410BDF-4F4F-4E0C-A963-542C76C4FE8A}" type="sibTrans" cxnId="{EAA7CFFB-60AC-4625-8FD4-2BAB729BF39E}">
      <dgm:prSet/>
      <dgm:spPr/>
      <dgm:t>
        <a:bodyPr/>
        <a:lstStyle/>
        <a:p>
          <a:endParaRPr lang="en-GB"/>
        </a:p>
      </dgm:t>
    </dgm:pt>
    <dgm:pt modelId="{B65DC688-BB6F-4E72-A3C6-47F985FD5797}">
      <dgm:prSet phldrT="[Text]"/>
      <dgm:spPr/>
      <dgm:t>
        <a:bodyPr/>
        <a:lstStyle/>
        <a:p>
          <a:r>
            <a:rPr lang="en-GB" dirty="0" err="1" smtClean="0"/>
            <a:t>Fronto</a:t>
          </a:r>
          <a:r>
            <a:rPr lang="en-GB" dirty="0" smtClean="0"/>
            <a:t>-temporal Dementia (2%)</a:t>
          </a:r>
          <a:endParaRPr lang="en-GB" dirty="0"/>
        </a:p>
      </dgm:t>
    </dgm:pt>
    <dgm:pt modelId="{2024E434-CD1F-44CB-B878-7ED995754636}" type="parTrans" cxnId="{2EE4B262-7F9B-4212-A2A0-21EAE1F78D0D}">
      <dgm:prSet/>
      <dgm:spPr/>
      <dgm:t>
        <a:bodyPr/>
        <a:lstStyle/>
        <a:p>
          <a:endParaRPr lang="en-GB"/>
        </a:p>
      </dgm:t>
    </dgm:pt>
    <dgm:pt modelId="{590C7C22-ED54-409A-8DF3-B1D0CBE77860}" type="sibTrans" cxnId="{2EE4B262-7F9B-4212-A2A0-21EAE1F78D0D}">
      <dgm:prSet/>
      <dgm:spPr/>
      <dgm:t>
        <a:bodyPr/>
        <a:lstStyle/>
        <a:p>
          <a:endParaRPr lang="en-GB"/>
        </a:p>
      </dgm:t>
    </dgm:pt>
    <dgm:pt modelId="{E958CD51-5A89-4B51-8382-2236AC730A91}" type="pres">
      <dgm:prSet presAssocID="{138D47CF-6E2E-40AF-B494-2A470632558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66F4B4CD-E543-4A51-8FFC-A382BFA4098E}" type="pres">
      <dgm:prSet presAssocID="{5E82EDF2-FB44-4B78-A8B4-0D2541BDE151}" presName="vertOne" presStyleCnt="0"/>
      <dgm:spPr/>
    </dgm:pt>
    <dgm:pt modelId="{A5AB2305-3629-42B2-876C-36E3EA1117B2}" type="pres">
      <dgm:prSet presAssocID="{5E82EDF2-FB44-4B78-A8B4-0D2541BDE15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FD58C7C-973E-4835-B556-72A154A806D1}" type="pres">
      <dgm:prSet presAssocID="{5E82EDF2-FB44-4B78-A8B4-0D2541BDE151}" presName="parTransOne" presStyleCnt="0"/>
      <dgm:spPr/>
    </dgm:pt>
    <dgm:pt modelId="{DB25B51B-2643-48DD-9CEE-343BB49EEB71}" type="pres">
      <dgm:prSet presAssocID="{5E82EDF2-FB44-4B78-A8B4-0D2541BDE151}" presName="horzOne" presStyleCnt="0"/>
      <dgm:spPr/>
    </dgm:pt>
    <dgm:pt modelId="{90A7847D-2246-4293-8C3F-E1381B428401}" type="pres">
      <dgm:prSet presAssocID="{2BDFB2A3-D8BF-41EF-8DD9-0BB0D1F0E7B8}" presName="vertTwo" presStyleCnt="0"/>
      <dgm:spPr/>
    </dgm:pt>
    <dgm:pt modelId="{7EB908D9-A6D4-44EE-926E-B5D0F50E03CD}" type="pres">
      <dgm:prSet presAssocID="{2BDFB2A3-D8BF-41EF-8DD9-0BB0D1F0E7B8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DE43F92-B142-419A-AD40-40F37E4855FB}" type="pres">
      <dgm:prSet presAssocID="{2BDFB2A3-D8BF-41EF-8DD9-0BB0D1F0E7B8}" presName="parTransTwo" presStyleCnt="0"/>
      <dgm:spPr/>
    </dgm:pt>
    <dgm:pt modelId="{F5A45D0F-EEC3-4756-B3BF-FFB3F62A4873}" type="pres">
      <dgm:prSet presAssocID="{2BDFB2A3-D8BF-41EF-8DD9-0BB0D1F0E7B8}" presName="horzTwo" presStyleCnt="0"/>
      <dgm:spPr/>
    </dgm:pt>
    <dgm:pt modelId="{7DE6222A-3941-4BE8-A4A1-7E2C210899D8}" type="pres">
      <dgm:prSet presAssocID="{A4AE2A24-6D7C-45D9-AA8A-62FF4E3EDC9E}" presName="vertThree" presStyleCnt="0"/>
      <dgm:spPr/>
    </dgm:pt>
    <dgm:pt modelId="{01AA3091-CA20-4F85-AEA1-E167E4910E5D}" type="pres">
      <dgm:prSet presAssocID="{A4AE2A24-6D7C-45D9-AA8A-62FF4E3EDC9E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07835C5-DF52-46A4-8E49-076CBDF31819}" type="pres">
      <dgm:prSet presAssocID="{A4AE2A24-6D7C-45D9-AA8A-62FF4E3EDC9E}" presName="horzThree" presStyleCnt="0"/>
      <dgm:spPr/>
    </dgm:pt>
    <dgm:pt modelId="{E074DC9F-ECA8-4635-9859-91766E678199}" type="pres">
      <dgm:prSet presAssocID="{D0A4219B-D426-43C3-A5FF-94EC7DE7A965}" presName="sibSpaceThree" presStyleCnt="0"/>
      <dgm:spPr/>
    </dgm:pt>
    <dgm:pt modelId="{34CAC65D-62AD-4176-A027-94F3CFC54A4D}" type="pres">
      <dgm:prSet presAssocID="{D5CBB0D4-F26A-44B8-93C7-5DBAD2ACB004}" presName="vertThree" presStyleCnt="0"/>
      <dgm:spPr/>
    </dgm:pt>
    <dgm:pt modelId="{3596C777-FD6B-4820-B3C0-660528C5CF16}" type="pres">
      <dgm:prSet presAssocID="{D5CBB0D4-F26A-44B8-93C7-5DBAD2ACB004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953111D-1000-4D8A-86B3-A500F69B0B3E}" type="pres">
      <dgm:prSet presAssocID="{D5CBB0D4-F26A-44B8-93C7-5DBAD2ACB004}" presName="horzThree" presStyleCnt="0"/>
      <dgm:spPr/>
    </dgm:pt>
    <dgm:pt modelId="{318F42D5-D996-4ED1-A95B-15C1FA94F9A8}" type="pres">
      <dgm:prSet presAssocID="{BC3E3A51-0D7A-4E7F-A32B-691379706F2F}" presName="sibSpaceTwo" presStyleCnt="0"/>
      <dgm:spPr/>
    </dgm:pt>
    <dgm:pt modelId="{19682053-B036-47CE-B284-6E6A51D154EC}" type="pres">
      <dgm:prSet presAssocID="{F0B69C66-DCE4-4C3D-9360-9D9B79126635}" presName="vertTwo" presStyleCnt="0"/>
      <dgm:spPr/>
    </dgm:pt>
    <dgm:pt modelId="{B9EEF9D1-E1E9-4A77-A93E-F31A35A9BA05}" type="pres">
      <dgm:prSet presAssocID="{F0B69C66-DCE4-4C3D-9360-9D9B79126635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73F10A4-4B59-41CD-9605-734284313264}" type="pres">
      <dgm:prSet presAssocID="{F0B69C66-DCE4-4C3D-9360-9D9B79126635}" presName="parTransTwo" presStyleCnt="0"/>
      <dgm:spPr/>
    </dgm:pt>
    <dgm:pt modelId="{D3C7EDAD-334B-403C-AFAF-EC7B528CF409}" type="pres">
      <dgm:prSet presAssocID="{F0B69C66-DCE4-4C3D-9360-9D9B79126635}" presName="horzTwo" presStyleCnt="0"/>
      <dgm:spPr/>
    </dgm:pt>
    <dgm:pt modelId="{5BB6BF96-94CE-4710-8C83-DA7C887C7B02}" type="pres">
      <dgm:prSet presAssocID="{B65DC688-BB6F-4E72-A3C6-47F985FD5797}" presName="vertThree" presStyleCnt="0"/>
      <dgm:spPr/>
    </dgm:pt>
    <dgm:pt modelId="{89A04F1C-BAD4-46C1-A427-0374CD710DAB}" type="pres">
      <dgm:prSet presAssocID="{B65DC688-BB6F-4E72-A3C6-47F985FD5797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9126588-1A1A-4656-8FFB-B0858D373F82}" type="pres">
      <dgm:prSet presAssocID="{B65DC688-BB6F-4E72-A3C6-47F985FD5797}" presName="horzThree" presStyleCnt="0"/>
      <dgm:spPr/>
    </dgm:pt>
  </dgm:ptLst>
  <dgm:cxnLst>
    <dgm:cxn modelId="{5694C7EE-BE0E-4735-958F-3011F55CB014}" type="presOf" srcId="{2BDFB2A3-D8BF-41EF-8DD9-0BB0D1F0E7B8}" destId="{7EB908D9-A6D4-44EE-926E-B5D0F50E03CD}" srcOrd="0" destOrd="0" presId="urn:microsoft.com/office/officeart/2005/8/layout/hierarchy4"/>
    <dgm:cxn modelId="{DCA1C1DB-4BA5-4DCD-A731-0770EB117CFD}" type="presOf" srcId="{5E82EDF2-FB44-4B78-A8B4-0D2541BDE151}" destId="{A5AB2305-3629-42B2-876C-36E3EA1117B2}" srcOrd="0" destOrd="0" presId="urn:microsoft.com/office/officeart/2005/8/layout/hierarchy4"/>
    <dgm:cxn modelId="{40B8738F-744E-4B67-99B3-2B6C4055D03D}" srcId="{2BDFB2A3-D8BF-41EF-8DD9-0BB0D1F0E7B8}" destId="{A4AE2A24-6D7C-45D9-AA8A-62FF4E3EDC9E}" srcOrd="0" destOrd="0" parTransId="{C2044E46-D039-42FA-9886-598608780405}" sibTransId="{D0A4219B-D426-43C3-A5FF-94EC7DE7A965}"/>
    <dgm:cxn modelId="{EAA7CFFB-60AC-4625-8FD4-2BAB729BF39E}" srcId="{5E82EDF2-FB44-4B78-A8B4-0D2541BDE151}" destId="{F0B69C66-DCE4-4C3D-9360-9D9B79126635}" srcOrd="1" destOrd="0" parTransId="{7592E91B-2F78-4E0E-A519-C85AA0BC73B0}" sibTransId="{0A410BDF-4F4F-4E0C-A963-542C76C4FE8A}"/>
    <dgm:cxn modelId="{9388241F-3DB4-4CB4-8135-403DE66E9D1E}" type="presOf" srcId="{B65DC688-BB6F-4E72-A3C6-47F985FD5797}" destId="{89A04F1C-BAD4-46C1-A427-0374CD710DAB}" srcOrd="0" destOrd="0" presId="urn:microsoft.com/office/officeart/2005/8/layout/hierarchy4"/>
    <dgm:cxn modelId="{99D87CC2-EF83-4130-9952-5FAAF81A6B0A}" type="presOf" srcId="{138D47CF-6E2E-40AF-B494-2A470632558F}" destId="{E958CD51-5A89-4B51-8382-2236AC730A91}" srcOrd="0" destOrd="0" presId="urn:microsoft.com/office/officeart/2005/8/layout/hierarchy4"/>
    <dgm:cxn modelId="{5966F322-198C-45BF-8A2F-FF8E1FB0A61A}" type="presOf" srcId="{F0B69C66-DCE4-4C3D-9360-9D9B79126635}" destId="{B9EEF9D1-E1E9-4A77-A93E-F31A35A9BA05}" srcOrd="0" destOrd="0" presId="urn:microsoft.com/office/officeart/2005/8/layout/hierarchy4"/>
    <dgm:cxn modelId="{215909CC-F4BC-4E53-8B6B-3C941EA3FDE1}" srcId="{5E82EDF2-FB44-4B78-A8B4-0D2541BDE151}" destId="{2BDFB2A3-D8BF-41EF-8DD9-0BB0D1F0E7B8}" srcOrd="0" destOrd="0" parTransId="{0E8A10FE-1B6E-46A8-A367-2888F31D6D01}" sibTransId="{BC3E3A51-0D7A-4E7F-A32B-691379706F2F}"/>
    <dgm:cxn modelId="{0A70F692-5A15-4899-936D-6A567BD4C1D3}" srcId="{138D47CF-6E2E-40AF-B494-2A470632558F}" destId="{5E82EDF2-FB44-4B78-A8B4-0D2541BDE151}" srcOrd="0" destOrd="0" parTransId="{6634E7F7-96FD-4FCD-B6F9-A36F2956E911}" sibTransId="{45223212-151C-494A-8E61-5AF066EE9C48}"/>
    <dgm:cxn modelId="{E31FA496-38D2-4370-827B-91E899EAB522}" type="presOf" srcId="{A4AE2A24-6D7C-45D9-AA8A-62FF4E3EDC9E}" destId="{01AA3091-CA20-4F85-AEA1-E167E4910E5D}" srcOrd="0" destOrd="0" presId="urn:microsoft.com/office/officeart/2005/8/layout/hierarchy4"/>
    <dgm:cxn modelId="{2442AA02-5444-4ED9-9808-B3AAEEAD2817}" srcId="{2BDFB2A3-D8BF-41EF-8DD9-0BB0D1F0E7B8}" destId="{D5CBB0D4-F26A-44B8-93C7-5DBAD2ACB004}" srcOrd="1" destOrd="0" parTransId="{5EC96755-B6F1-48DC-866E-B294AD02DB48}" sibTransId="{D661A0A0-F35D-4E58-8148-51F727CFE38A}"/>
    <dgm:cxn modelId="{2EE4B262-7F9B-4212-A2A0-21EAE1F78D0D}" srcId="{F0B69C66-DCE4-4C3D-9360-9D9B79126635}" destId="{B65DC688-BB6F-4E72-A3C6-47F985FD5797}" srcOrd="0" destOrd="0" parTransId="{2024E434-CD1F-44CB-B878-7ED995754636}" sibTransId="{590C7C22-ED54-409A-8DF3-B1D0CBE77860}"/>
    <dgm:cxn modelId="{AC8E9871-DE1E-4DB8-8FFD-763DB5C09EB2}" type="presOf" srcId="{D5CBB0D4-F26A-44B8-93C7-5DBAD2ACB004}" destId="{3596C777-FD6B-4820-B3C0-660528C5CF16}" srcOrd="0" destOrd="0" presId="urn:microsoft.com/office/officeart/2005/8/layout/hierarchy4"/>
    <dgm:cxn modelId="{4BDA34BC-E515-4A2C-8E70-5127FD0F437F}" type="presParOf" srcId="{E958CD51-5A89-4B51-8382-2236AC730A91}" destId="{66F4B4CD-E543-4A51-8FFC-A382BFA4098E}" srcOrd="0" destOrd="0" presId="urn:microsoft.com/office/officeart/2005/8/layout/hierarchy4"/>
    <dgm:cxn modelId="{BCA8E123-7517-4EAB-ACB7-A249860B2D02}" type="presParOf" srcId="{66F4B4CD-E543-4A51-8FFC-A382BFA4098E}" destId="{A5AB2305-3629-42B2-876C-36E3EA1117B2}" srcOrd="0" destOrd="0" presId="urn:microsoft.com/office/officeart/2005/8/layout/hierarchy4"/>
    <dgm:cxn modelId="{FFA05E38-839C-47B3-9FD6-22533C241D76}" type="presParOf" srcId="{66F4B4CD-E543-4A51-8FFC-A382BFA4098E}" destId="{4FD58C7C-973E-4835-B556-72A154A806D1}" srcOrd="1" destOrd="0" presId="urn:microsoft.com/office/officeart/2005/8/layout/hierarchy4"/>
    <dgm:cxn modelId="{FBCCF3FE-42D8-4376-A65D-C0763E55BDBE}" type="presParOf" srcId="{66F4B4CD-E543-4A51-8FFC-A382BFA4098E}" destId="{DB25B51B-2643-48DD-9CEE-343BB49EEB71}" srcOrd="2" destOrd="0" presId="urn:microsoft.com/office/officeart/2005/8/layout/hierarchy4"/>
    <dgm:cxn modelId="{9618B263-FC8F-46C1-BCDD-7008A27ABE0F}" type="presParOf" srcId="{DB25B51B-2643-48DD-9CEE-343BB49EEB71}" destId="{90A7847D-2246-4293-8C3F-E1381B428401}" srcOrd="0" destOrd="0" presId="urn:microsoft.com/office/officeart/2005/8/layout/hierarchy4"/>
    <dgm:cxn modelId="{F8F4AE93-B09B-4686-909D-97BF76E7643E}" type="presParOf" srcId="{90A7847D-2246-4293-8C3F-E1381B428401}" destId="{7EB908D9-A6D4-44EE-926E-B5D0F50E03CD}" srcOrd="0" destOrd="0" presId="urn:microsoft.com/office/officeart/2005/8/layout/hierarchy4"/>
    <dgm:cxn modelId="{336250F1-8D43-4B6B-B796-35C3DC15D266}" type="presParOf" srcId="{90A7847D-2246-4293-8C3F-E1381B428401}" destId="{DDE43F92-B142-419A-AD40-40F37E4855FB}" srcOrd="1" destOrd="0" presId="urn:microsoft.com/office/officeart/2005/8/layout/hierarchy4"/>
    <dgm:cxn modelId="{C3258ED6-066E-4412-A59A-435D995F9268}" type="presParOf" srcId="{90A7847D-2246-4293-8C3F-E1381B428401}" destId="{F5A45D0F-EEC3-4756-B3BF-FFB3F62A4873}" srcOrd="2" destOrd="0" presId="urn:microsoft.com/office/officeart/2005/8/layout/hierarchy4"/>
    <dgm:cxn modelId="{9BF92DC2-7BE3-4D17-8F03-E0158E7982EE}" type="presParOf" srcId="{F5A45D0F-EEC3-4756-B3BF-FFB3F62A4873}" destId="{7DE6222A-3941-4BE8-A4A1-7E2C210899D8}" srcOrd="0" destOrd="0" presId="urn:microsoft.com/office/officeart/2005/8/layout/hierarchy4"/>
    <dgm:cxn modelId="{4CFE9B67-B2BB-48A3-81AE-F7D3CD1F0AAC}" type="presParOf" srcId="{7DE6222A-3941-4BE8-A4A1-7E2C210899D8}" destId="{01AA3091-CA20-4F85-AEA1-E167E4910E5D}" srcOrd="0" destOrd="0" presId="urn:microsoft.com/office/officeart/2005/8/layout/hierarchy4"/>
    <dgm:cxn modelId="{C43F0728-5299-46AD-AE03-42CEF6AF78C2}" type="presParOf" srcId="{7DE6222A-3941-4BE8-A4A1-7E2C210899D8}" destId="{007835C5-DF52-46A4-8E49-076CBDF31819}" srcOrd="1" destOrd="0" presId="urn:microsoft.com/office/officeart/2005/8/layout/hierarchy4"/>
    <dgm:cxn modelId="{003CDD7C-2A69-4A12-B796-D983D5C0C844}" type="presParOf" srcId="{F5A45D0F-EEC3-4756-B3BF-FFB3F62A4873}" destId="{E074DC9F-ECA8-4635-9859-91766E678199}" srcOrd="1" destOrd="0" presId="urn:microsoft.com/office/officeart/2005/8/layout/hierarchy4"/>
    <dgm:cxn modelId="{51DD1341-CEAD-4CA4-827B-C3CD076C20EA}" type="presParOf" srcId="{F5A45D0F-EEC3-4756-B3BF-FFB3F62A4873}" destId="{34CAC65D-62AD-4176-A027-94F3CFC54A4D}" srcOrd="2" destOrd="0" presId="urn:microsoft.com/office/officeart/2005/8/layout/hierarchy4"/>
    <dgm:cxn modelId="{08F9D5EA-EC80-44D2-8539-8EE18593D2E5}" type="presParOf" srcId="{34CAC65D-62AD-4176-A027-94F3CFC54A4D}" destId="{3596C777-FD6B-4820-B3C0-660528C5CF16}" srcOrd="0" destOrd="0" presId="urn:microsoft.com/office/officeart/2005/8/layout/hierarchy4"/>
    <dgm:cxn modelId="{4A2E5290-93FB-4260-8283-1F9818F1190A}" type="presParOf" srcId="{34CAC65D-62AD-4176-A027-94F3CFC54A4D}" destId="{9953111D-1000-4D8A-86B3-A500F69B0B3E}" srcOrd="1" destOrd="0" presId="urn:microsoft.com/office/officeart/2005/8/layout/hierarchy4"/>
    <dgm:cxn modelId="{04C38FD5-ACD2-49A6-951C-95082B387059}" type="presParOf" srcId="{DB25B51B-2643-48DD-9CEE-343BB49EEB71}" destId="{318F42D5-D996-4ED1-A95B-15C1FA94F9A8}" srcOrd="1" destOrd="0" presId="urn:microsoft.com/office/officeart/2005/8/layout/hierarchy4"/>
    <dgm:cxn modelId="{1768CF65-A3EC-4A28-AAD2-C71D247D3403}" type="presParOf" srcId="{DB25B51B-2643-48DD-9CEE-343BB49EEB71}" destId="{19682053-B036-47CE-B284-6E6A51D154EC}" srcOrd="2" destOrd="0" presId="urn:microsoft.com/office/officeart/2005/8/layout/hierarchy4"/>
    <dgm:cxn modelId="{8A8250CB-53E2-4146-88D1-52407BF09FA8}" type="presParOf" srcId="{19682053-B036-47CE-B284-6E6A51D154EC}" destId="{B9EEF9D1-E1E9-4A77-A93E-F31A35A9BA05}" srcOrd="0" destOrd="0" presId="urn:microsoft.com/office/officeart/2005/8/layout/hierarchy4"/>
    <dgm:cxn modelId="{DC8758E6-0839-46EB-A1D2-40895EE1D764}" type="presParOf" srcId="{19682053-B036-47CE-B284-6E6A51D154EC}" destId="{473F10A4-4B59-41CD-9605-734284313264}" srcOrd="1" destOrd="0" presId="urn:microsoft.com/office/officeart/2005/8/layout/hierarchy4"/>
    <dgm:cxn modelId="{ACC75134-09B9-4D10-9713-F03EF398E238}" type="presParOf" srcId="{19682053-B036-47CE-B284-6E6A51D154EC}" destId="{D3C7EDAD-334B-403C-AFAF-EC7B528CF409}" srcOrd="2" destOrd="0" presId="urn:microsoft.com/office/officeart/2005/8/layout/hierarchy4"/>
    <dgm:cxn modelId="{B6884CAB-56C1-401E-9C34-5CB72886411D}" type="presParOf" srcId="{D3C7EDAD-334B-403C-AFAF-EC7B528CF409}" destId="{5BB6BF96-94CE-4710-8C83-DA7C887C7B02}" srcOrd="0" destOrd="0" presId="urn:microsoft.com/office/officeart/2005/8/layout/hierarchy4"/>
    <dgm:cxn modelId="{7C5304DD-C0B9-4CE8-ACDB-5848AC56206E}" type="presParOf" srcId="{5BB6BF96-94CE-4710-8C83-DA7C887C7B02}" destId="{89A04F1C-BAD4-46C1-A427-0374CD710DAB}" srcOrd="0" destOrd="0" presId="urn:microsoft.com/office/officeart/2005/8/layout/hierarchy4"/>
    <dgm:cxn modelId="{64E580FC-9579-43EC-926C-C83FB5616974}" type="presParOf" srcId="{5BB6BF96-94CE-4710-8C83-DA7C887C7B02}" destId="{79126588-1A1A-4656-8FFB-B0858D373F8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B2305-3629-42B2-876C-36E3EA1117B2}">
      <dsp:nvSpPr>
        <dsp:cNvPr id="0" name=""/>
        <dsp:cNvSpPr/>
      </dsp:nvSpPr>
      <dsp:spPr>
        <a:xfrm>
          <a:off x="944" y="788"/>
          <a:ext cx="8227711" cy="15287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dk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0" kern="1200" dirty="0" smtClean="0"/>
            <a:t>Alzheimer’s Disease (62%)</a:t>
          </a:r>
          <a:endParaRPr lang="en-GB" sz="5000" kern="1200" dirty="0"/>
        </a:p>
      </dsp:txBody>
      <dsp:txXfrm>
        <a:off x="45720" y="45564"/>
        <a:ext cx="8138159" cy="1439210"/>
      </dsp:txXfrm>
    </dsp:sp>
    <dsp:sp modelId="{7EB908D9-A6D4-44EE-926E-B5D0F50E03CD}">
      <dsp:nvSpPr>
        <dsp:cNvPr id="0" name=""/>
        <dsp:cNvSpPr/>
      </dsp:nvSpPr>
      <dsp:spPr>
        <a:xfrm>
          <a:off x="944" y="1674018"/>
          <a:ext cx="5374595" cy="15287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dk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 dirty="0" smtClean="0"/>
            <a:t>Vascular Dementia (17%)</a:t>
          </a:r>
          <a:endParaRPr lang="en-GB" sz="4200" kern="1200" dirty="0"/>
        </a:p>
      </dsp:txBody>
      <dsp:txXfrm>
        <a:off x="45720" y="1718794"/>
        <a:ext cx="5285043" cy="1439210"/>
      </dsp:txXfrm>
    </dsp:sp>
    <dsp:sp modelId="{01AA3091-CA20-4F85-AEA1-E167E4910E5D}">
      <dsp:nvSpPr>
        <dsp:cNvPr id="0" name=""/>
        <dsp:cNvSpPr/>
      </dsp:nvSpPr>
      <dsp:spPr>
        <a:xfrm>
          <a:off x="944" y="3347249"/>
          <a:ext cx="2632025" cy="15287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dk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Dementia with Lewy Bodies (4%)</a:t>
          </a:r>
          <a:endParaRPr lang="en-GB" sz="2700" kern="1200" dirty="0"/>
        </a:p>
      </dsp:txBody>
      <dsp:txXfrm>
        <a:off x="45720" y="3392025"/>
        <a:ext cx="2542473" cy="1439210"/>
      </dsp:txXfrm>
    </dsp:sp>
    <dsp:sp modelId="{3596C777-FD6B-4820-B3C0-660528C5CF16}">
      <dsp:nvSpPr>
        <dsp:cNvPr id="0" name=""/>
        <dsp:cNvSpPr/>
      </dsp:nvSpPr>
      <dsp:spPr>
        <a:xfrm>
          <a:off x="2743514" y="3347249"/>
          <a:ext cx="2632025" cy="15287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dk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Other Causes (3%)</a:t>
          </a:r>
          <a:endParaRPr lang="en-GB" sz="2700" kern="1200" dirty="0"/>
        </a:p>
      </dsp:txBody>
      <dsp:txXfrm>
        <a:off x="2788290" y="3392025"/>
        <a:ext cx="2542473" cy="1439210"/>
      </dsp:txXfrm>
    </dsp:sp>
    <dsp:sp modelId="{B9EEF9D1-E1E9-4A77-A93E-F31A35A9BA05}">
      <dsp:nvSpPr>
        <dsp:cNvPr id="0" name=""/>
        <dsp:cNvSpPr/>
      </dsp:nvSpPr>
      <dsp:spPr>
        <a:xfrm>
          <a:off x="5596630" y="1674018"/>
          <a:ext cx="2632025" cy="15287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dk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 dirty="0" smtClean="0"/>
            <a:t>Mixed (10%)</a:t>
          </a:r>
          <a:endParaRPr lang="en-GB" sz="4200" kern="1200" dirty="0"/>
        </a:p>
      </dsp:txBody>
      <dsp:txXfrm>
        <a:off x="5641406" y="1718794"/>
        <a:ext cx="2542473" cy="1439210"/>
      </dsp:txXfrm>
    </dsp:sp>
    <dsp:sp modelId="{89A04F1C-BAD4-46C1-A427-0374CD710DAB}">
      <dsp:nvSpPr>
        <dsp:cNvPr id="0" name=""/>
        <dsp:cNvSpPr/>
      </dsp:nvSpPr>
      <dsp:spPr>
        <a:xfrm>
          <a:off x="5596630" y="3347249"/>
          <a:ext cx="2632025" cy="15287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dk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err="1" smtClean="0"/>
            <a:t>Fronto</a:t>
          </a:r>
          <a:r>
            <a:rPr lang="en-GB" sz="2700" kern="1200" dirty="0" smtClean="0"/>
            <a:t>-temporal Dementia (2%)</a:t>
          </a:r>
          <a:endParaRPr lang="en-GB" sz="2700" kern="1200" dirty="0"/>
        </a:p>
      </dsp:txBody>
      <dsp:txXfrm>
        <a:off x="5641406" y="3392025"/>
        <a:ext cx="2542473" cy="1439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3F266-05FC-4123-A672-208F35E9133A}" type="datetimeFigureOut">
              <a:rPr lang="en-GB" smtClean="0"/>
              <a:t>16/04/2013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445FE-AE76-48DE-8ABB-9CBB1AFD5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053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355E0-2223-404C-B716-F1081756F56F}" type="datetimeFigureOut">
              <a:rPr lang="en-GB" smtClean="0"/>
              <a:t>16/04/2013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8138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28138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5A928-9C90-48E6-B6C2-435C5516D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5A928-9C90-48E6-B6C2-435C5516DC9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293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5A928-9C90-48E6-B6C2-435C5516DC9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813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5A928-9C90-48E6-B6C2-435C5516DC9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744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5A928-9C90-48E6-B6C2-435C5516DC9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43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5A928-9C90-48E6-B6C2-435C5516DC9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69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5A928-9C90-48E6-B6C2-435C5516DC9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87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5A928-9C90-48E6-B6C2-435C5516DC9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107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5A928-9C90-48E6-B6C2-435C5516DC9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228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5A928-9C90-48E6-B6C2-435C5516DC9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118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5A928-9C90-48E6-B6C2-435C5516DC9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578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5A928-9C90-48E6-B6C2-435C5516DC9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8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DEMENTIA &amp; THE LOCAL CHURCH</a:t>
            </a:r>
            <a:endParaRPr lang="en-GB" sz="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6400800" cy="8382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Presentation by Roger Hitchings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49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LIVING WITH DEMENTIA</a:t>
            </a:r>
            <a:endParaRPr lang="en-GB" sz="5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 smtClean="0"/>
              <a:t>It is possible to continue to live normally for some time: </a:t>
            </a:r>
          </a:p>
          <a:p>
            <a:r>
              <a:rPr lang="en-GB" sz="2600" b="1" dirty="0" smtClean="0"/>
              <a:t>Acceptance &amp; Cooperation</a:t>
            </a:r>
            <a:r>
              <a:rPr lang="en-GB" sz="2600" dirty="0" smtClean="0"/>
              <a:t> </a:t>
            </a:r>
            <a:r>
              <a:rPr lang="en-GB" sz="2200" dirty="0" smtClean="0"/>
              <a:t>– involves seeking diagnosis, developing understanding condition.</a:t>
            </a:r>
          </a:p>
          <a:p>
            <a:r>
              <a:rPr lang="en-GB" sz="2600" b="1" dirty="0"/>
              <a:t>Avoid isolation </a:t>
            </a:r>
            <a:r>
              <a:rPr lang="en-GB" sz="2200" dirty="0" smtClean="0"/>
              <a:t>- </a:t>
            </a:r>
            <a:r>
              <a:rPr lang="en-GB" sz="2200" dirty="0"/>
              <a:t>dropping out to avoid </a:t>
            </a:r>
            <a:r>
              <a:rPr lang="en-GB" sz="2200" dirty="0" smtClean="0"/>
              <a:t>embarrassment - </a:t>
            </a:r>
            <a:r>
              <a:rPr lang="en-GB" sz="2200" dirty="0"/>
              <a:t>s</a:t>
            </a:r>
            <a:r>
              <a:rPr lang="en-GB" sz="2200" dirty="0" smtClean="0"/>
              <a:t>hare </a:t>
            </a:r>
            <a:r>
              <a:rPr lang="en-GB" sz="2200" dirty="0"/>
              <a:t>needs with the church </a:t>
            </a:r>
            <a:r>
              <a:rPr lang="en-GB" sz="2200" dirty="0" smtClean="0"/>
              <a:t>family – be involved with others attend worship. </a:t>
            </a:r>
          </a:p>
          <a:p>
            <a:r>
              <a:rPr lang="en-GB" sz="2600" b="1" dirty="0" smtClean="0"/>
              <a:t>Adapting</a:t>
            </a:r>
            <a:r>
              <a:rPr lang="en-GB" dirty="0" smtClean="0"/>
              <a:t> </a:t>
            </a:r>
            <a:r>
              <a:rPr lang="en-GB" sz="2200" dirty="0" smtClean="0"/>
              <a:t>– focus on what you can do rather than what you have lost - change patterns of living – emphasising abilities.</a:t>
            </a:r>
          </a:p>
          <a:p>
            <a:r>
              <a:rPr lang="en-GB" sz="2600" b="1" dirty="0" smtClean="0"/>
              <a:t>Activities</a:t>
            </a:r>
            <a:r>
              <a:rPr lang="en-GB" dirty="0" smtClean="0"/>
              <a:t> </a:t>
            </a:r>
            <a:r>
              <a:rPr lang="en-GB" sz="2200" dirty="0" smtClean="0"/>
              <a:t>– areas of interest and activity to keep mind and body functioning</a:t>
            </a:r>
            <a:r>
              <a:rPr lang="en-GB" sz="2200" dirty="0"/>
              <a:t> </a:t>
            </a:r>
            <a:r>
              <a:rPr lang="en-GB" sz="2200" dirty="0" smtClean="0"/>
              <a:t>– “ordinary” groups and “specialist activities”. </a:t>
            </a:r>
          </a:p>
          <a:p>
            <a:r>
              <a:rPr lang="en-GB" sz="2600" b="1" dirty="0" smtClean="0"/>
              <a:t>Adjusting</a:t>
            </a:r>
            <a:r>
              <a:rPr lang="en-GB" dirty="0" smtClean="0"/>
              <a:t> </a:t>
            </a:r>
            <a:r>
              <a:rPr lang="en-GB" sz="2200" dirty="0" smtClean="0"/>
              <a:t>– “dancing with dementia” – making changes to life patterns as disease progresses.</a:t>
            </a:r>
          </a:p>
          <a:p>
            <a:pPr lvl="1">
              <a:buFont typeface="Wingdings" pitchFamily="2" charset="2"/>
              <a:buChar char="Ø"/>
            </a:pPr>
            <a:r>
              <a:rPr lang="en-GB" sz="2200" b="1" dirty="0"/>
              <a:t> </a:t>
            </a:r>
            <a:r>
              <a:rPr lang="en-GB" sz="2200" b="1" u="sng" dirty="0" smtClean="0"/>
              <a:t>Prepare </a:t>
            </a:r>
            <a:r>
              <a:rPr lang="en-GB" sz="2200" b="1" u="sng" dirty="0"/>
              <a:t>for the future </a:t>
            </a:r>
            <a:r>
              <a:rPr lang="en-GB" sz="2200" dirty="0"/>
              <a:t>– but live in the </a:t>
            </a:r>
            <a:r>
              <a:rPr lang="en-GB" sz="2200" dirty="0" smtClean="0"/>
              <a:t>present. </a:t>
            </a:r>
          </a:p>
          <a:p>
            <a:pPr lvl="1">
              <a:buFont typeface="Wingdings" pitchFamily="2" charset="2"/>
              <a:buChar char="Ø"/>
            </a:pPr>
            <a:r>
              <a:rPr lang="en-GB" sz="2200" dirty="0"/>
              <a:t> </a:t>
            </a:r>
            <a:r>
              <a:rPr lang="en-GB" sz="2200" b="1" u="sng" dirty="0" smtClean="0"/>
              <a:t>Build </a:t>
            </a:r>
            <a:r>
              <a:rPr lang="en-GB" sz="2200" b="1" u="sng" dirty="0"/>
              <a:t>a </a:t>
            </a:r>
            <a:r>
              <a:rPr lang="en-GB" sz="2200" b="1" u="sng" dirty="0" smtClean="0"/>
              <a:t>life </a:t>
            </a:r>
            <a:r>
              <a:rPr lang="en-GB" sz="2200" dirty="0" smtClean="0"/>
              <a:t>- story contact with past – help to supporters.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89922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Local Church Responses</a:t>
            </a:r>
            <a:endParaRPr lang="en-GB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b="1" dirty="0" smtClean="0"/>
          </a:p>
          <a:p>
            <a:r>
              <a:rPr lang="en-GB" b="1" dirty="0"/>
              <a:t>Value of </a:t>
            </a:r>
            <a:r>
              <a:rPr lang="en-GB" b="1" dirty="0" smtClean="0"/>
              <a:t>being aware </a:t>
            </a:r>
            <a:r>
              <a:rPr lang="en-GB" sz="2000" dirty="0" smtClean="0"/>
              <a:t>– encourage in necessary steps </a:t>
            </a:r>
          </a:p>
          <a:p>
            <a:pPr lvl="1"/>
            <a:r>
              <a:rPr lang="en-GB" dirty="0" smtClean="0"/>
              <a:t>an </a:t>
            </a:r>
            <a:r>
              <a:rPr lang="en-GB" dirty="0"/>
              <a:t>advocate </a:t>
            </a:r>
            <a:r>
              <a:rPr lang="en-GB" dirty="0" smtClean="0"/>
              <a:t>– church understanding – constant prayer for grace.</a:t>
            </a:r>
            <a:endParaRPr lang="en-GB" b="1" dirty="0" smtClean="0"/>
          </a:p>
          <a:p>
            <a:r>
              <a:rPr lang="en-GB" b="1" dirty="0" smtClean="0"/>
              <a:t>Visiting and keeping in touch</a:t>
            </a:r>
            <a:r>
              <a:rPr lang="en-GB" sz="2000" dirty="0" smtClean="0"/>
              <a:t> – personal involvement – relationships that allow respite time to caregiver.</a:t>
            </a:r>
            <a:endParaRPr lang="en-GB" b="1" dirty="0" smtClean="0"/>
          </a:p>
          <a:p>
            <a:r>
              <a:rPr lang="en-GB" b="1" dirty="0" smtClean="0"/>
              <a:t>Doing practical things</a:t>
            </a:r>
            <a:r>
              <a:rPr lang="en-GB" sz="2000" dirty="0" smtClean="0"/>
              <a:t> – be available to caregiver – negotiate level of support.</a:t>
            </a:r>
            <a:endParaRPr lang="en-GB" b="1" dirty="0" smtClean="0"/>
          </a:p>
          <a:p>
            <a:r>
              <a:rPr lang="en-GB" b="1" dirty="0" smtClean="0"/>
              <a:t>Encourage participation </a:t>
            </a:r>
            <a:r>
              <a:rPr lang="en-GB" b="1" dirty="0"/>
              <a:t>in “ordinary” </a:t>
            </a:r>
            <a:r>
              <a:rPr lang="en-GB" b="1" dirty="0" smtClean="0"/>
              <a:t>worship </a:t>
            </a:r>
            <a:r>
              <a:rPr lang="en-GB" dirty="0" smtClean="0"/>
              <a:t> </a:t>
            </a:r>
            <a:r>
              <a:rPr lang="en-GB" sz="2000" dirty="0" smtClean="0"/>
              <a:t>- level of involvement will decrease as disease develops</a:t>
            </a:r>
            <a:endParaRPr lang="en-GB" sz="2000" b="1" dirty="0"/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 Church must be ready to accommodate changing behaviours and even adapt to allow </a:t>
            </a:r>
            <a:r>
              <a:rPr lang="en-GB" dirty="0"/>
              <a:t>participation. </a:t>
            </a:r>
            <a:endParaRPr lang="en-GB" dirty="0" smtClean="0"/>
          </a:p>
          <a:p>
            <a:pPr lvl="1">
              <a:buFont typeface="Wingdings" pitchFamily="2" charset="2"/>
              <a:buChar char="Ø"/>
            </a:pPr>
            <a:r>
              <a:rPr lang="en-GB" dirty="0"/>
              <a:t> S</a:t>
            </a:r>
            <a:r>
              <a:rPr lang="en-GB" dirty="0" smtClean="0"/>
              <a:t>upport </a:t>
            </a:r>
            <a:r>
              <a:rPr lang="en-GB" dirty="0"/>
              <a:t>group can play vital role in helping in times of </a:t>
            </a:r>
            <a:r>
              <a:rPr lang="en-GB" dirty="0" smtClean="0"/>
              <a:t>worship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Special services and communion may prove useful.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CD’s not over helpful to caregiver or sufferer.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17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782762"/>
          </a:xfrm>
        </p:spPr>
        <p:txBody>
          <a:bodyPr>
            <a:no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Ministering to Sufferers</a:t>
            </a:r>
            <a:endParaRPr lang="en-GB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77500" lnSpcReduction="20000"/>
          </a:bodyPr>
          <a:lstStyle/>
          <a:p>
            <a:endParaRPr lang="en-GB" sz="2400" dirty="0" smtClean="0"/>
          </a:p>
          <a:p>
            <a:r>
              <a:rPr lang="en-GB" sz="2800" b="1" dirty="0" smtClean="0"/>
              <a:t>Remember each person is unique and made in God’s image </a:t>
            </a:r>
            <a:r>
              <a:rPr lang="en-GB" dirty="0"/>
              <a:t>– </a:t>
            </a:r>
            <a:r>
              <a:rPr lang="en-GB" u="sng" dirty="0"/>
              <a:t>“focus on the person not the disease”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 smtClean="0"/>
              <a:t> </a:t>
            </a:r>
            <a:r>
              <a:rPr lang="en-GB" sz="2400" b="1" u="sng" dirty="0"/>
              <a:t>Person centred </a:t>
            </a:r>
            <a:r>
              <a:rPr lang="en-GB" sz="2400" b="1" u="sng" dirty="0" smtClean="0"/>
              <a:t>care </a:t>
            </a:r>
            <a:r>
              <a:rPr lang="en-GB" sz="2400" dirty="0"/>
              <a:t>-</a:t>
            </a:r>
            <a:r>
              <a:rPr lang="en-GB" sz="2400" dirty="0" smtClean="0"/>
              <a:t> </a:t>
            </a:r>
            <a:r>
              <a:rPr lang="en-GB" sz="2400" dirty="0"/>
              <a:t>relates to the individual and retains the ‘personhood</a:t>
            </a:r>
            <a:r>
              <a:rPr lang="en-GB" sz="2400" dirty="0" smtClean="0"/>
              <a:t>’. </a:t>
            </a:r>
            <a:r>
              <a:rPr lang="en-GB" sz="2400" dirty="0"/>
              <a:t>Remember their core beliefs, values, significant </a:t>
            </a:r>
            <a:r>
              <a:rPr lang="en-GB" sz="2400" dirty="0" smtClean="0"/>
              <a:t>events</a:t>
            </a:r>
          </a:p>
          <a:p>
            <a:r>
              <a:rPr lang="en-GB" sz="2800" b="1" dirty="0" smtClean="0"/>
              <a:t>Communication is possible and vital</a:t>
            </a:r>
            <a:r>
              <a:rPr lang="en-GB" sz="2800" dirty="0"/>
              <a:t> </a:t>
            </a:r>
            <a:r>
              <a:rPr lang="en-GB" dirty="0" smtClean="0"/>
              <a:t>– just do it – Scripture and hymns minister – spiritual life still exists.</a:t>
            </a:r>
          </a:p>
          <a:p>
            <a:r>
              <a:rPr lang="en-GB" sz="2800" b="1" dirty="0" smtClean="0"/>
              <a:t>Be appropriate to the condition </a:t>
            </a:r>
            <a:r>
              <a:rPr lang="en-GB" dirty="0" smtClean="0"/>
              <a:t>– learn from caregiver and sufferer. </a:t>
            </a:r>
          </a:p>
          <a:p>
            <a:r>
              <a:rPr lang="en-GB" sz="2800" b="1" dirty="0" smtClean="0"/>
              <a:t>Be patient </a:t>
            </a:r>
            <a:r>
              <a:rPr lang="en-GB" dirty="0"/>
              <a:t>– love the </a:t>
            </a:r>
            <a:r>
              <a:rPr lang="en-GB" dirty="0" smtClean="0"/>
              <a:t>person  – feel the frustration and pain</a:t>
            </a:r>
          </a:p>
          <a:p>
            <a:r>
              <a:rPr lang="en-GB" sz="2800" b="1" dirty="0" smtClean="0"/>
              <a:t>Treat with integrity and respect at all times </a:t>
            </a:r>
            <a:r>
              <a:rPr lang="en-GB" dirty="0" smtClean="0"/>
              <a:t>– </a:t>
            </a:r>
            <a:r>
              <a:rPr lang="en-GB" dirty="0" smtClean="0">
                <a:solidFill>
                  <a:srgbClr val="FF0000"/>
                </a:solidFill>
              </a:rPr>
              <a:t>Leviticus 19:32</a:t>
            </a:r>
            <a:endParaRPr lang="en-GB" dirty="0" smtClean="0"/>
          </a:p>
          <a:p>
            <a:r>
              <a:rPr lang="en-GB" sz="2800" b="1" dirty="0" smtClean="0"/>
              <a:t>Bring God’s truth to bear </a:t>
            </a:r>
            <a:r>
              <a:rPr lang="en-GB" dirty="0" smtClean="0"/>
              <a:t>– in encouragement – speak of the cross, grace and heaven</a:t>
            </a:r>
          </a:p>
          <a:p>
            <a:r>
              <a:rPr lang="en-GB" sz="2800" b="1" dirty="0"/>
              <a:t>Rementing</a:t>
            </a:r>
            <a:r>
              <a:rPr lang="en-GB" dirty="0"/>
              <a:t> – spontaneous intermittent remissions when the person reappears – hymns and Scripture </a:t>
            </a:r>
            <a:r>
              <a:rPr lang="en-GB" dirty="0" smtClean="0"/>
              <a:t>verses</a:t>
            </a:r>
          </a:p>
          <a:p>
            <a:r>
              <a:rPr lang="en-GB" sz="2800" b="1" dirty="0" smtClean="0"/>
              <a:t>There is full relief in heaven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53849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solidFill>
                  <a:srgbClr val="00B050"/>
                </a:solidFill>
                <a:latin typeface="Algerian" pitchFamily="82" charset="0"/>
              </a:rPr>
              <a:t>THINK ABOUT THE CAREGIVER</a:t>
            </a:r>
            <a:endParaRPr lang="en-GB" sz="4000" b="1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Autofit/>
          </a:bodyPr>
          <a:lstStyle/>
          <a:p>
            <a:r>
              <a:rPr lang="en-GB" b="1" dirty="0" smtClean="0"/>
              <a:t>Many negative emotions and considerable demands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Facing continuing losses – in sufferer and own life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Sad over situation grieving in advance</a:t>
            </a:r>
          </a:p>
          <a:p>
            <a:r>
              <a:rPr lang="en-GB" b="1" dirty="0" smtClean="0"/>
              <a:t>“Role captivity” </a:t>
            </a:r>
            <a:r>
              <a:rPr lang="en-GB" sz="2000" dirty="0" smtClean="0"/>
              <a:t>– loss of social contacts and other roles</a:t>
            </a:r>
          </a:p>
          <a:p>
            <a:r>
              <a:rPr lang="en-GB" b="1" dirty="0" smtClean="0"/>
              <a:t>Depression, frustration, anger </a:t>
            </a:r>
            <a:r>
              <a:rPr lang="en-GB" sz="2000" dirty="0" smtClean="0"/>
              <a:t>– counter emotions in care receiver </a:t>
            </a:r>
          </a:p>
          <a:p>
            <a:r>
              <a:rPr lang="en-GB" b="1" dirty="0" smtClean="0"/>
              <a:t>Inadequacy and fear </a:t>
            </a:r>
            <a:r>
              <a:rPr lang="en-GB" sz="2000" dirty="0" smtClean="0"/>
              <a:t>– guilt and self-blame</a:t>
            </a:r>
          </a:p>
          <a:p>
            <a:r>
              <a:rPr lang="en-GB" b="1" dirty="0" smtClean="0"/>
              <a:t>Personal health seriously affected </a:t>
            </a:r>
            <a:r>
              <a:rPr lang="en-GB" sz="2000" dirty="0" smtClean="0"/>
              <a:t>– 63% higher death rate – important that caregiver attends to their own health needs</a:t>
            </a:r>
          </a:p>
          <a:p>
            <a:r>
              <a:rPr lang="en-GB" b="1" dirty="0" smtClean="0"/>
              <a:t>Spiritual decline and losses </a:t>
            </a:r>
            <a:r>
              <a:rPr lang="en-GB" sz="2000" dirty="0" smtClean="0"/>
              <a:t>– neglected by friends</a:t>
            </a:r>
          </a:p>
          <a:p>
            <a:r>
              <a:rPr lang="en-GB" b="1" dirty="0" smtClean="0"/>
              <a:t>Need for help and support </a:t>
            </a:r>
            <a:r>
              <a:rPr lang="en-GB" sz="1600" dirty="0" smtClean="0"/>
              <a:t>– </a:t>
            </a:r>
            <a:r>
              <a:rPr lang="en-GB" sz="2000" dirty="0" smtClean="0"/>
              <a:t>appropriate and consistent</a:t>
            </a:r>
          </a:p>
          <a:p>
            <a:r>
              <a:rPr lang="en-GB" b="1" dirty="0" smtClean="0"/>
              <a:t>Value of respite care </a:t>
            </a:r>
            <a:r>
              <a:rPr lang="en-GB" sz="2000" dirty="0" smtClean="0"/>
              <a:t>– dementia is a physical illness.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106537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SPIRITUAL Needs of caregivers</a:t>
            </a:r>
            <a:endParaRPr lang="en-GB" sz="5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Ministry of God’s Word and Christian fellowship</a:t>
            </a:r>
          </a:p>
          <a:p>
            <a:r>
              <a:rPr lang="en-GB" sz="2400" b="1" dirty="0" smtClean="0"/>
              <a:t>Empathy and compassion </a:t>
            </a:r>
            <a:r>
              <a:rPr lang="en-GB" sz="2000" dirty="0" smtClean="0"/>
              <a:t>– acknowledgement of their losses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/>
              <a:t>Reassurance and encouragement about their </a:t>
            </a:r>
            <a:r>
              <a:rPr lang="en-GB" dirty="0" smtClean="0"/>
              <a:t>role</a:t>
            </a:r>
          </a:p>
          <a:p>
            <a:r>
              <a:rPr lang="en-GB" b="1" dirty="0" smtClean="0"/>
              <a:t>Relief</a:t>
            </a:r>
            <a:r>
              <a:rPr lang="en-GB" dirty="0" smtClean="0"/>
              <a:t> - </a:t>
            </a:r>
            <a:r>
              <a:rPr lang="en-GB" sz="2000" dirty="0" smtClean="0"/>
              <a:t>Human contact and opportunity to be away from caring</a:t>
            </a:r>
          </a:p>
          <a:p>
            <a:r>
              <a:rPr lang="en-GB" sz="2400" b="1" dirty="0" smtClean="0"/>
              <a:t>Reminding of spiritual truths </a:t>
            </a:r>
            <a:r>
              <a:rPr lang="en-GB" sz="2400" dirty="0" smtClean="0"/>
              <a:t>- </a:t>
            </a:r>
            <a:r>
              <a:rPr lang="en-GB" sz="2400" dirty="0" smtClean="0">
                <a:solidFill>
                  <a:srgbClr val="FF0000"/>
                </a:solidFill>
              </a:rPr>
              <a:t>1 Peter 5:7; Hebrews 13:5-6; Psalm 38:9-11.</a:t>
            </a:r>
          </a:p>
          <a:p>
            <a:r>
              <a:rPr lang="en-GB" sz="2400" b="1" dirty="0" smtClean="0"/>
              <a:t>Encouragement </a:t>
            </a:r>
            <a:r>
              <a:rPr lang="en-GB" sz="2000" dirty="0" smtClean="0"/>
              <a:t>– support in learning the facts and facing the future - </a:t>
            </a:r>
            <a:r>
              <a:rPr lang="en-GB" sz="2000" dirty="0" smtClean="0">
                <a:solidFill>
                  <a:srgbClr val="FF0000"/>
                </a:solidFill>
              </a:rPr>
              <a:t>Romans 8:28, 32 &amp; 37</a:t>
            </a:r>
          </a:p>
          <a:p>
            <a:r>
              <a:rPr lang="en-GB" b="1" dirty="0">
                <a:solidFill>
                  <a:srgbClr val="7030A0"/>
                </a:solidFill>
              </a:rPr>
              <a:t>The support and prayers of fellow </a:t>
            </a:r>
            <a:r>
              <a:rPr lang="en-GB" b="1" dirty="0" smtClean="0">
                <a:solidFill>
                  <a:srgbClr val="7030A0"/>
                </a:solidFill>
              </a:rPr>
              <a:t>Christians</a:t>
            </a:r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5475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CLOSING SUMMARY</a:t>
            </a:r>
            <a:endParaRPr lang="en-GB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Dementia is a physical illness that affects the brain.</a:t>
            </a:r>
          </a:p>
          <a:p>
            <a:r>
              <a:rPr lang="en-GB" sz="2800" dirty="0" smtClean="0"/>
              <a:t>Good care that focuses on the person can help hold the person together.</a:t>
            </a:r>
          </a:p>
          <a:p>
            <a:r>
              <a:rPr lang="en-GB" sz="2800" dirty="0" smtClean="0"/>
              <a:t>Nurturing the spiritual life is essential – even in non-Christians ministering spiritual truth and love is VITAL.</a:t>
            </a:r>
          </a:p>
          <a:p>
            <a:r>
              <a:rPr lang="en-GB" sz="2800" dirty="0" smtClean="0"/>
              <a:t>Churches have a major role to play in caring for the sufferer and supporting the caregiver.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15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latin typeface="Algerian" pitchFamily="82" charset="0"/>
              </a:rPr>
              <a:t>IMPORTANCE OF SUBJECT</a:t>
            </a:r>
            <a:endParaRPr lang="en-GB" sz="4800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Many people feel fear and anxiety about Dementia</a:t>
            </a:r>
          </a:p>
          <a:p>
            <a:r>
              <a:rPr lang="en-GB" b="1" dirty="0" smtClean="0"/>
              <a:t>Dementia is a reality</a:t>
            </a:r>
            <a:endParaRPr lang="en-GB" sz="1800" dirty="0" smtClean="0"/>
          </a:p>
          <a:p>
            <a:pPr lvl="5"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GB" sz="2000" b="1" u="sng" dirty="0" smtClean="0"/>
              <a:t>820,000 </a:t>
            </a:r>
            <a:r>
              <a:rPr lang="en-GB" sz="2000" b="1" u="sng" dirty="0"/>
              <a:t>dementia sufferers in </a:t>
            </a:r>
            <a:r>
              <a:rPr lang="en-GB" sz="2000" b="1" u="sng" dirty="0" smtClean="0"/>
              <a:t>UK</a:t>
            </a:r>
            <a:r>
              <a:rPr lang="en-GB" sz="2000" dirty="0" smtClean="0"/>
              <a:t>.</a:t>
            </a:r>
          </a:p>
          <a:p>
            <a:pPr lvl="5">
              <a:buFont typeface="Wingdings" pitchFamily="2" charset="2"/>
              <a:buChar char="Ø"/>
            </a:pPr>
            <a:r>
              <a:rPr lang="en-GB" sz="2000" dirty="0"/>
              <a:t> </a:t>
            </a:r>
            <a:r>
              <a:rPr lang="en-GB" sz="2000" b="1" u="sng" dirty="0" smtClean="0"/>
              <a:t>550,000 caregivers</a:t>
            </a:r>
            <a:r>
              <a:rPr lang="en-GB" sz="2000" dirty="0" smtClean="0"/>
              <a:t>.</a:t>
            </a:r>
          </a:p>
          <a:p>
            <a:r>
              <a:rPr lang="en-GB" b="1" dirty="0" smtClean="0"/>
              <a:t>Affects many people through family or friends</a:t>
            </a:r>
            <a:endParaRPr lang="en-GB" sz="2000" dirty="0"/>
          </a:p>
          <a:p>
            <a:r>
              <a:rPr lang="en-GB" b="1" dirty="0" smtClean="0"/>
              <a:t>The Local </a:t>
            </a:r>
            <a:r>
              <a:rPr lang="en-GB" b="1" dirty="0"/>
              <a:t>C</a:t>
            </a:r>
            <a:r>
              <a:rPr lang="en-GB" b="1" dirty="0" smtClean="0"/>
              <a:t>hurch has a responsibility  </a:t>
            </a:r>
            <a:endParaRPr lang="en-GB" sz="1800" b="1" dirty="0"/>
          </a:p>
          <a:p>
            <a:pPr lvl="1">
              <a:buFont typeface="Wingdings" pitchFamily="2" charset="2"/>
              <a:buChar char="Ø"/>
            </a:pPr>
            <a:r>
              <a:rPr lang="en-GB" b="1" dirty="0"/>
              <a:t> </a:t>
            </a:r>
            <a:r>
              <a:rPr lang="en-GB" sz="2400" b="1" u="sng" dirty="0" smtClean="0"/>
              <a:t>Be informed</a:t>
            </a:r>
            <a:r>
              <a:rPr lang="en-GB" sz="2400" dirty="0" smtClean="0"/>
              <a:t> </a:t>
            </a:r>
            <a:r>
              <a:rPr lang="en-GB" dirty="0" smtClean="0"/>
              <a:t>- ensure one person has good level of knowledge</a:t>
            </a:r>
            <a:r>
              <a:rPr lang="en-GB" sz="1800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GB" b="1" dirty="0"/>
              <a:t> </a:t>
            </a:r>
            <a:r>
              <a:rPr lang="en-GB" sz="2400" b="1" u="sng" dirty="0" smtClean="0"/>
              <a:t>Be involved</a:t>
            </a:r>
            <a:r>
              <a:rPr lang="en-GB" sz="2400" dirty="0" smtClean="0"/>
              <a:t> </a:t>
            </a:r>
            <a:r>
              <a:rPr lang="en-GB" dirty="0" smtClean="0"/>
              <a:t>– </a:t>
            </a:r>
            <a:r>
              <a:rPr lang="en-GB" dirty="0" smtClean="0">
                <a:solidFill>
                  <a:srgbClr val="FF0000"/>
                </a:solidFill>
              </a:rPr>
              <a:t>Galatians 6:2 &amp; 10 </a:t>
            </a:r>
            <a:r>
              <a:rPr lang="en-GB" dirty="0" smtClean="0"/>
              <a:t>- much good to be done.</a:t>
            </a:r>
          </a:p>
          <a:p>
            <a:pPr lvl="1">
              <a:buFont typeface="Wingdings" pitchFamily="2" charset="2"/>
              <a:buChar char="Ø"/>
            </a:pP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2400" b="1" u="sng" dirty="0" smtClean="0"/>
              <a:t>Be practical</a:t>
            </a:r>
            <a:r>
              <a:rPr lang="en-GB" sz="2400" dirty="0" smtClean="0"/>
              <a:t> </a:t>
            </a:r>
            <a:r>
              <a:rPr lang="en-GB" dirty="0" smtClean="0"/>
              <a:t>– support sufferer and carer alike</a:t>
            </a:r>
            <a:r>
              <a:rPr lang="en-GB" sz="1800" dirty="0" smtClean="0"/>
              <a:t>.</a:t>
            </a:r>
            <a:r>
              <a:rPr lang="en-GB" dirty="0" smtClean="0"/>
              <a:t> </a:t>
            </a:r>
            <a:endParaRPr lang="en-GB" b="1" u="sng" dirty="0" smtClean="0"/>
          </a:p>
          <a:p>
            <a:pPr lvl="1">
              <a:buFont typeface="Wingdings" pitchFamily="2" charset="2"/>
              <a:buChar char="Ø"/>
            </a:pPr>
            <a:r>
              <a:rPr lang="en-GB" b="1" dirty="0" smtClean="0"/>
              <a:t> </a:t>
            </a:r>
            <a:r>
              <a:rPr lang="en-GB" sz="2400" b="1" u="sng" dirty="0" smtClean="0"/>
              <a:t>Be spiritual</a:t>
            </a:r>
            <a:r>
              <a:rPr lang="en-GB" sz="2400" dirty="0" smtClean="0"/>
              <a:t> </a:t>
            </a:r>
            <a:r>
              <a:rPr lang="en-GB" dirty="0" smtClean="0"/>
              <a:t>– address spiritual issues as well</a:t>
            </a:r>
            <a:r>
              <a:rPr lang="en-GB" sz="1800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039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REINFORCING</a:t>
            </a:r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GB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DUTY</a:t>
            </a:r>
            <a:endParaRPr lang="en-GB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A duty to be kind to needy people - </a:t>
            </a:r>
            <a:r>
              <a:rPr lang="en-GB" dirty="0" smtClean="0">
                <a:solidFill>
                  <a:srgbClr val="FF0000"/>
                </a:solidFill>
              </a:rPr>
              <a:t>“whoever is </a:t>
            </a:r>
            <a:r>
              <a:rPr lang="en-GB" dirty="0">
                <a:solidFill>
                  <a:srgbClr val="FF0000"/>
                </a:solidFill>
              </a:rPr>
              <a:t>kind to the needy </a:t>
            </a:r>
            <a:r>
              <a:rPr lang="en-GB" dirty="0" smtClean="0">
                <a:solidFill>
                  <a:srgbClr val="FF0000"/>
                </a:solidFill>
              </a:rPr>
              <a:t>honours God” </a:t>
            </a:r>
            <a:r>
              <a:rPr lang="en-GB" sz="1600" dirty="0" smtClean="0"/>
              <a:t>(Prov.14:31)</a:t>
            </a:r>
          </a:p>
          <a:p>
            <a:r>
              <a:rPr lang="en-GB" b="1" dirty="0" smtClean="0"/>
              <a:t>A duty to promote their interests -</a:t>
            </a:r>
            <a:r>
              <a:rPr lang="en-GB" dirty="0" smtClean="0">
                <a:solidFill>
                  <a:srgbClr val="FF0000"/>
                </a:solidFill>
              </a:rPr>
              <a:t> “Speak </a:t>
            </a:r>
            <a:r>
              <a:rPr lang="en-GB" dirty="0">
                <a:solidFill>
                  <a:srgbClr val="FF0000"/>
                </a:solidFill>
              </a:rPr>
              <a:t>up for those who cannot speak for </a:t>
            </a:r>
            <a:r>
              <a:rPr lang="en-GB" dirty="0" smtClean="0">
                <a:solidFill>
                  <a:srgbClr val="FF0000"/>
                </a:solidFill>
              </a:rPr>
              <a:t>themselves, for </a:t>
            </a:r>
            <a:r>
              <a:rPr lang="en-GB" dirty="0">
                <a:solidFill>
                  <a:srgbClr val="FF0000"/>
                </a:solidFill>
              </a:rPr>
              <a:t>the rights of all who are </a:t>
            </a:r>
            <a:r>
              <a:rPr lang="en-GB" dirty="0" smtClean="0">
                <a:solidFill>
                  <a:srgbClr val="FF0000"/>
                </a:solidFill>
              </a:rPr>
              <a:t>destitute. Speak </a:t>
            </a:r>
            <a:r>
              <a:rPr lang="en-GB" dirty="0">
                <a:solidFill>
                  <a:srgbClr val="FF0000"/>
                </a:solidFill>
              </a:rPr>
              <a:t>up and judge </a:t>
            </a:r>
            <a:r>
              <a:rPr lang="en-GB" dirty="0" smtClean="0">
                <a:solidFill>
                  <a:srgbClr val="FF0000"/>
                </a:solidFill>
              </a:rPr>
              <a:t>fairly; defend </a:t>
            </a:r>
            <a:r>
              <a:rPr lang="en-GB" dirty="0">
                <a:solidFill>
                  <a:srgbClr val="FF0000"/>
                </a:solidFill>
              </a:rPr>
              <a:t>the rights of the poor and needy</a:t>
            </a:r>
            <a:r>
              <a:rPr lang="en-GB" dirty="0" smtClean="0">
                <a:solidFill>
                  <a:srgbClr val="FF0000"/>
                </a:solidFill>
              </a:rPr>
              <a:t>.” </a:t>
            </a:r>
            <a:r>
              <a:rPr lang="en-GB" sz="1600" dirty="0" smtClean="0"/>
              <a:t>(Prov. 31:8-9)</a:t>
            </a:r>
          </a:p>
          <a:p>
            <a:r>
              <a:rPr lang="en-GB" b="1" dirty="0" smtClean="0"/>
              <a:t>A duty to serve them -</a:t>
            </a:r>
            <a:r>
              <a:rPr lang="en-GB" dirty="0" smtClean="0">
                <a:solidFill>
                  <a:srgbClr val="FF0000"/>
                </a:solidFill>
              </a:rPr>
              <a:t> “The </a:t>
            </a:r>
            <a:r>
              <a:rPr lang="en-GB" dirty="0">
                <a:solidFill>
                  <a:srgbClr val="FF0000"/>
                </a:solidFill>
              </a:rPr>
              <a:t>King will reply, ‘Truly I tell you, whatever you did for one of the least of these brothers and sisters of mine, you did for </a:t>
            </a:r>
            <a:r>
              <a:rPr lang="en-GB" dirty="0" smtClean="0">
                <a:solidFill>
                  <a:srgbClr val="FF0000"/>
                </a:solidFill>
              </a:rPr>
              <a:t>me” </a:t>
            </a:r>
            <a:r>
              <a:rPr lang="en-GB" sz="1600" dirty="0" smtClean="0"/>
              <a:t>(Matt. 25:40)</a:t>
            </a:r>
          </a:p>
          <a:p>
            <a:r>
              <a:rPr lang="en-GB" b="1" dirty="0" smtClean="0"/>
              <a:t>A duty and blessing to help –</a:t>
            </a:r>
            <a:r>
              <a:rPr lang="en-GB" dirty="0" smtClean="0"/>
              <a:t> “</a:t>
            </a:r>
            <a:r>
              <a:rPr lang="en-GB" dirty="0" smtClean="0">
                <a:solidFill>
                  <a:srgbClr val="FF0000"/>
                </a:solidFill>
              </a:rPr>
              <a:t>God </a:t>
            </a:r>
            <a:r>
              <a:rPr lang="en-GB" dirty="0">
                <a:solidFill>
                  <a:srgbClr val="FF0000"/>
                </a:solidFill>
              </a:rPr>
              <a:t>is not unjust; he will not forget your work and the love you have shown him as you have helped his people and continue to help </a:t>
            </a:r>
            <a:r>
              <a:rPr lang="en-GB" dirty="0" smtClean="0">
                <a:solidFill>
                  <a:srgbClr val="FF0000"/>
                </a:solidFill>
              </a:rPr>
              <a:t>them” </a:t>
            </a:r>
            <a:r>
              <a:rPr lang="en-GB" sz="1600" dirty="0" smtClean="0"/>
              <a:t>(Heb. 6:10)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9650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WHAT IS DEMENTIA?</a:t>
            </a:r>
            <a:endParaRPr lang="en-GB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GB" sz="2800" dirty="0" smtClean="0"/>
              <a:t>Dementia is an umbrella term that refers to a condition that results from organic/neurological damage to the brain. </a:t>
            </a:r>
          </a:p>
          <a:p>
            <a:pPr marL="114300" indent="0">
              <a:buNone/>
            </a:pPr>
            <a:endParaRPr lang="en-GB" sz="2800" dirty="0" smtClean="0"/>
          </a:p>
          <a:p>
            <a:pPr marL="114300" indent="0">
              <a:buNone/>
            </a:pPr>
            <a:r>
              <a:rPr lang="en-GB" sz="2800" dirty="0" smtClean="0"/>
              <a:t>It is a PHYSICAL condition which has nearly 100 different causes including Alzheimer’s Disease</a:t>
            </a:r>
            <a:r>
              <a:rPr lang="en-GB" sz="2800" dirty="0"/>
              <a:t>, </a:t>
            </a:r>
            <a:r>
              <a:rPr lang="en-GB" sz="2800" dirty="0" smtClean="0"/>
              <a:t>stroke, head trauma, metabolic disorders etc.</a:t>
            </a:r>
          </a:p>
          <a:p>
            <a:pPr marL="845820" lvl="1" indent="-457200">
              <a:buFont typeface="Wingdings" pitchFamily="2" charset="2"/>
              <a:buChar char="Ø"/>
            </a:pPr>
            <a:r>
              <a:rPr lang="en-GB" sz="2400" dirty="0" smtClean="0"/>
              <a:t>Also related </a:t>
            </a:r>
            <a:r>
              <a:rPr lang="en-GB" sz="2400" dirty="0"/>
              <a:t>to alcohol abuse, aids, downs syndrome</a:t>
            </a:r>
          </a:p>
          <a:p>
            <a:pPr marL="114300" indent="0">
              <a:buNone/>
            </a:pPr>
            <a:endParaRPr lang="en-GB" sz="2800" dirty="0" smtClean="0"/>
          </a:p>
          <a:p>
            <a:pPr marL="114300" indent="0">
              <a:buNone/>
            </a:pPr>
            <a:r>
              <a:rPr lang="en-GB" sz="2800" dirty="0" smtClean="0"/>
              <a:t>Our concern is with </a:t>
            </a:r>
            <a:r>
              <a:rPr lang="en-GB" sz="2800" b="1" dirty="0" smtClean="0"/>
              <a:t>people</a:t>
            </a:r>
            <a:r>
              <a:rPr lang="en-GB" sz="2800" dirty="0" smtClean="0"/>
              <a:t> not simply a condition.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39720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  <a:latin typeface="Algerian" pitchFamily="82" charset="0"/>
              </a:rPr>
              <a:t>CAUSES OF DEMENTIA</a:t>
            </a:r>
            <a:endParaRPr lang="en-GB" sz="48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22896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856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COULD IT BE DEMENTIA?</a:t>
            </a:r>
            <a:endParaRPr lang="en-GB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Autofit/>
          </a:bodyPr>
          <a:lstStyle/>
          <a:p>
            <a:r>
              <a:rPr lang="en-GB" b="1" dirty="0"/>
              <a:t>Memory loss </a:t>
            </a:r>
            <a:r>
              <a:rPr lang="en-GB" dirty="0" smtClean="0"/>
              <a:t>– </a:t>
            </a:r>
            <a:r>
              <a:rPr lang="en-GB" sz="2000" dirty="0" smtClean="0"/>
              <a:t>often the initial </a:t>
            </a:r>
            <a:r>
              <a:rPr lang="en-GB" sz="2000" dirty="0"/>
              <a:t>indicator.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GB" b="1" u="sng" dirty="0" smtClean="0"/>
              <a:t>Not all memory loss is dementia </a:t>
            </a:r>
            <a:r>
              <a:rPr lang="en-GB" dirty="0" smtClean="0"/>
              <a:t>(mild cognitive impairment).</a:t>
            </a:r>
          </a:p>
          <a:p>
            <a:r>
              <a:rPr lang="en-GB" b="1" dirty="0" smtClean="0"/>
              <a:t>Depression</a:t>
            </a:r>
            <a:r>
              <a:rPr lang="en-GB" dirty="0" smtClean="0"/>
              <a:t> </a:t>
            </a:r>
            <a:r>
              <a:rPr lang="en-GB" sz="2000" dirty="0" smtClean="0"/>
              <a:t>- can be like Dementia – can be associated with Dementia – increased anxiety levels.</a:t>
            </a:r>
          </a:p>
          <a:p>
            <a:r>
              <a:rPr lang="en-GB" b="1" dirty="0"/>
              <a:t>Lost ability </a:t>
            </a:r>
            <a:r>
              <a:rPr lang="en-GB" b="1" dirty="0" smtClean="0"/>
              <a:t>to do familiar tasks </a:t>
            </a:r>
            <a:r>
              <a:rPr lang="en-GB" sz="2000" b="1" dirty="0" smtClean="0"/>
              <a:t>- </a:t>
            </a:r>
            <a:r>
              <a:rPr lang="en-GB" sz="2000" dirty="0" smtClean="0"/>
              <a:t>looking </a:t>
            </a:r>
            <a:r>
              <a:rPr lang="en-GB" sz="2000" dirty="0"/>
              <a:t>after oneself</a:t>
            </a:r>
            <a:r>
              <a:rPr lang="en-GB" sz="2000" dirty="0" smtClean="0"/>
              <a:t>.</a:t>
            </a:r>
          </a:p>
          <a:p>
            <a:r>
              <a:rPr lang="en-GB" b="1" dirty="0" smtClean="0"/>
              <a:t>Language problems </a:t>
            </a:r>
            <a:r>
              <a:rPr lang="en-GB" sz="2000" dirty="0" smtClean="0"/>
              <a:t>–  losing words – losing thread of a conversation – repetition of things said.</a:t>
            </a:r>
          </a:p>
          <a:p>
            <a:r>
              <a:rPr lang="en-GB" b="1" dirty="0"/>
              <a:t>Inability to make decisions</a:t>
            </a:r>
            <a:r>
              <a:rPr lang="en-GB" dirty="0"/>
              <a:t> </a:t>
            </a:r>
            <a:r>
              <a:rPr lang="en-GB" sz="2000" dirty="0"/>
              <a:t>- loss of confidence. </a:t>
            </a:r>
            <a:endParaRPr lang="en-GB" sz="2000" dirty="0" smtClean="0"/>
          </a:p>
          <a:p>
            <a:r>
              <a:rPr lang="en-GB" b="1" dirty="0" smtClean="0"/>
              <a:t>Mood swings</a:t>
            </a:r>
            <a:r>
              <a:rPr lang="en-GB" sz="2000" dirty="0" smtClean="0"/>
              <a:t> – unexpected changes – out of character.</a:t>
            </a:r>
            <a:endParaRPr lang="en-GB" b="1" dirty="0" smtClean="0"/>
          </a:p>
          <a:p>
            <a:r>
              <a:rPr lang="en-GB" b="1" dirty="0" smtClean="0"/>
              <a:t>Disorientation</a:t>
            </a:r>
            <a:r>
              <a:rPr lang="en-GB" dirty="0" smtClean="0"/>
              <a:t> </a:t>
            </a:r>
            <a:r>
              <a:rPr lang="en-GB" sz="2000" dirty="0" smtClean="0"/>
              <a:t>– place and time - sense of dislocation.</a:t>
            </a:r>
          </a:p>
          <a:p>
            <a:r>
              <a:rPr lang="en-GB" b="1" dirty="0" smtClean="0"/>
              <a:t>Struggling to assimilate new facts</a:t>
            </a:r>
            <a:r>
              <a:rPr lang="en-GB" dirty="0"/>
              <a:t> </a:t>
            </a:r>
            <a:r>
              <a:rPr lang="en-GB" sz="2000" dirty="0" smtClean="0"/>
              <a:t>- unable to engage in abstract reasoning – difficulty in following conversations.</a:t>
            </a:r>
          </a:p>
          <a:p>
            <a:r>
              <a:rPr lang="en-GB" b="1" dirty="0" smtClean="0"/>
              <a:t>Apathy and sleepiness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711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DIAGNOSIS</a:t>
            </a:r>
            <a:endParaRPr lang="en-GB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Early diagnosis is very important</a:t>
            </a:r>
            <a:r>
              <a:rPr lang="en-GB" sz="2800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 People are often reluctant to consider possibility – fear, denial and stigma hinder action.</a:t>
            </a:r>
          </a:p>
          <a:p>
            <a:r>
              <a:rPr lang="en-GB" sz="2800" b="1" dirty="0" smtClean="0"/>
              <a:t>Proper </a:t>
            </a:r>
            <a:r>
              <a:rPr lang="en-GB" sz="2800" b="1" dirty="0"/>
              <a:t>diagnosis is </a:t>
            </a:r>
            <a:r>
              <a:rPr lang="en-GB" sz="2800" b="1" dirty="0" smtClean="0"/>
              <a:t>vital.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There are other conditions which have similar symptoms to Dementia in early stages – ranging from chest and urinary infections to brain tumours.</a:t>
            </a:r>
          </a:p>
          <a:p>
            <a:r>
              <a:rPr lang="en-GB" sz="2800" b="1" dirty="0" smtClean="0"/>
              <a:t>Diagnosis is a process </a:t>
            </a:r>
            <a:r>
              <a:rPr lang="en-GB" sz="2000" dirty="0" smtClean="0"/>
              <a:t>– GP will send to Old Age Psychiatrist or Memory Clinic</a:t>
            </a:r>
            <a:r>
              <a:rPr lang="en-GB" sz="2800" dirty="0" smtClean="0"/>
              <a:t>.</a:t>
            </a:r>
          </a:p>
          <a:p>
            <a:r>
              <a:rPr lang="en-GB" sz="2800" b="1" dirty="0" smtClean="0"/>
              <a:t>Diagnosis is the first step</a:t>
            </a:r>
            <a:r>
              <a:rPr lang="en-GB" sz="2000" dirty="0" smtClean="0"/>
              <a:t> – enables changes to be made in lifestyle – learning to live with Dementia.</a:t>
            </a:r>
            <a:endParaRPr lang="en-GB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153064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MORE ABOUT DEMENTIA</a:t>
            </a:r>
            <a:endParaRPr lang="en-GB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/>
              <a:t>Exact causes are still not known </a:t>
            </a:r>
            <a:r>
              <a:rPr lang="en-GB" sz="2000" dirty="0" smtClean="0"/>
              <a:t>– genes are not as important as ‘gene expression’.</a:t>
            </a:r>
          </a:p>
          <a:p>
            <a:r>
              <a:rPr lang="en-GB" b="1" dirty="0"/>
              <a:t>P</a:t>
            </a:r>
            <a:r>
              <a:rPr lang="en-GB" b="1" dirty="0" smtClean="0"/>
              <a:t>revention</a:t>
            </a:r>
            <a:r>
              <a:rPr lang="en-GB" dirty="0" smtClean="0"/>
              <a:t> </a:t>
            </a:r>
            <a:r>
              <a:rPr lang="en-GB" sz="2000" dirty="0" smtClean="0"/>
              <a:t>– lots of advice around – exercise, diet, physical stimulation, intellectual activity, involvement with others etc.</a:t>
            </a:r>
          </a:p>
          <a:p>
            <a:pPr lvl="1">
              <a:buFont typeface="Wingdings" pitchFamily="2" charset="2"/>
              <a:buChar char="Ø"/>
            </a:pPr>
            <a:r>
              <a:rPr lang="en-GB" b="1" dirty="0" smtClean="0"/>
              <a:t> </a:t>
            </a:r>
            <a:r>
              <a:rPr lang="en-GB" b="1" u="sng" dirty="0" smtClean="0"/>
              <a:t>Avoid stress!! </a:t>
            </a:r>
          </a:p>
          <a:p>
            <a:r>
              <a:rPr lang="en-GB" b="1" dirty="0" smtClean="0"/>
              <a:t>Difficult decisions may follow</a:t>
            </a:r>
            <a:r>
              <a:rPr lang="en-GB" sz="2000" dirty="0" smtClean="0"/>
              <a:t> – lifestyle changes may include driving, cooking, practical tasks, finances etc.</a:t>
            </a:r>
            <a:endParaRPr lang="en-GB" b="1" dirty="0" smtClean="0"/>
          </a:p>
          <a:p>
            <a:pPr lvl="1"/>
            <a:r>
              <a:rPr lang="en-GB" b="1" u="sng" dirty="0" smtClean="0"/>
              <a:t>Changes in the home </a:t>
            </a:r>
            <a:r>
              <a:rPr lang="en-GB" dirty="0" smtClean="0"/>
              <a:t>– especially with safety in mind.</a:t>
            </a:r>
          </a:p>
          <a:p>
            <a:pPr lvl="1"/>
            <a:r>
              <a:rPr lang="en-GB" b="1" u="sng" dirty="0" smtClean="0"/>
              <a:t>Discus wherever possible</a:t>
            </a:r>
            <a:r>
              <a:rPr lang="en-GB" dirty="0" smtClean="0"/>
              <a:t> – avoid humiliating – recognise limitations. </a:t>
            </a:r>
            <a:endParaRPr lang="en-GB" b="1" dirty="0" smtClean="0"/>
          </a:p>
          <a:p>
            <a:r>
              <a:rPr lang="en-GB" b="1" dirty="0" smtClean="0"/>
              <a:t>Challenging behaviour</a:t>
            </a:r>
            <a:r>
              <a:rPr lang="en-GB" dirty="0" smtClean="0"/>
              <a:t> </a:t>
            </a:r>
            <a:r>
              <a:rPr lang="en-GB" sz="2000" dirty="0" smtClean="0"/>
              <a:t>– often a cause – sometimes go with flow.</a:t>
            </a:r>
            <a:endParaRPr lang="en-GB" b="1" dirty="0" smtClean="0"/>
          </a:p>
          <a:p>
            <a:r>
              <a:rPr lang="en-GB" b="1" dirty="0" smtClean="0"/>
              <a:t>The Person remains</a:t>
            </a:r>
            <a:r>
              <a:rPr lang="en-GB" dirty="0" smtClean="0"/>
              <a:t> – </a:t>
            </a:r>
            <a:r>
              <a:rPr lang="en-GB" sz="1900" dirty="0" smtClean="0"/>
              <a:t>though hidden by the disease</a:t>
            </a:r>
            <a:r>
              <a:rPr lang="en-GB" dirty="0" smtClean="0"/>
              <a:t>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443966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AFTER DIAGNOSIS</a:t>
            </a:r>
            <a:endParaRPr lang="en-GB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Many dementias are slow in development</a:t>
            </a:r>
            <a:r>
              <a:rPr lang="en-GB" dirty="0" smtClean="0"/>
              <a:t>. Rate of progressions varies with each person.</a:t>
            </a:r>
            <a:r>
              <a:rPr lang="en-GB" b="1" dirty="0"/>
              <a:t> </a:t>
            </a:r>
            <a:endParaRPr lang="en-GB" b="1" dirty="0" smtClean="0"/>
          </a:p>
          <a:p>
            <a:pPr lvl="1">
              <a:buFont typeface="Wingdings" pitchFamily="2" charset="2"/>
              <a:buChar char="Ø"/>
            </a:pPr>
            <a:r>
              <a:rPr lang="en-GB" dirty="0"/>
              <a:t> </a:t>
            </a:r>
            <a:r>
              <a:rPr lang="en-GB" b="1" i="1" dirty="0"/>
              <a:t>Can be delayed by medication but not yet prevented</a:t>
            </a:r>
            <a:endParaRPr lang="en-GB" b="1" dirty="0" smtClean="0"/>
          </a:p>
          <a:p>
            <a:r>
              <a:rPr lang="en-GB" b="1" dirty="0" smtClean="0"/>
              <a:t>Treat </a:t>
            </a:r>
            <a:r>
              <a:rPr lang="en-GB" b="1" dirty="0"/>
              <a:t>depression </a:t>
            </a:r>
            <a:r>
              <a:rPr lang="en-GB" dirty="0"/>
              <a:t>– don’t live with </a:t>
            </a:r>
            <a:r>
              <a:rPr lang="en-GB" dirty="0" smtClean="0"/>
              <a:t>it</a:t>
            </a:r>
          </a:p>
          <a:p>
            <a:r>
              <a:rPr lang="en-GB" b="1" dirty="0"/>
              <a:t>M</a:t>
            </a:r>
            <a:r>
              <a:rPr lang="en-GB" b="1" dirty="0" smtClean="0"/>
              <a:t>uch </a:t>
            </a:r>
            <a:r>
              <a:rPr lang="en-GB" b="1" dirty="0"/>
              <a:t>useful and effective living </a:t>
            </a:r>
            <a:r>
              <a:rPr lang="en-GB" b="1" dirty="0" smtClean="0"/>
              <a:t>possible </a:t>
            </a:r>
            <a:r>
              <a:rPr lang="en-GB" dirty="0" smtClean="0"/>
              <a:t>- </a:t>
            </a:r>
            <a:r>
              <a:rPr lang="en-GB" dirty="0"/>
              <a:t>Contented </a:t>
            </a:r>
            <a:r>
              <a:rPr lang="en-GB" dirty="0" smtClean="0"/>
              <a:t>dementia is a real possibility. </a:t>
            </a:r>
          </a:p>
          <a:p>
            <a:pPr lvl="1">
              <a:buFont typeface="Wingdings" pitchFamily="2" charset="2"/>
              <a:buChar char="Ø"/>
            </a:pPr>
            <a:r>
              <a:rPr lang="en-GB" b="1" dirty="0" smtClean="0"/>
              <a:t>Relationship/care approach </a:t>
            </a:r>
            <a:r>
              <a:rPr lang="en-GB" dirty="0" smtClean="0"/>
              <a:t>– maximising person’s skills and remaining faculties.</a:t>
            </a:r>
          </a:p>
          <a:p>
            <a:r>
              <a:rPr lang="en-GB" u="sng" dirty="0" smtClean="0"/>
              <a:t>Three stages in development </a:t>
            </a:r>
            <a:r>
              <a:rPr lang="en-GB" dirty="0" smtClean="0"/>
              <a:t>– stages not watertight: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b="1" dirty="0" smtClean="0"/>
              <a:t>Early </a:t>
            </a:r>
            <a:r>
              <a:rPr lang="en-GB" sz="2400" dirty="0" smtClean="0"/>
              <a:t>- uncertainty and anxiety.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b="1" dirty="0" smtClean="0"/>
              <a:t>Moderate</a:t>
            </a:r>
            <a:r>
              <a:rPr lang="en-GB" sz="2400" dirty="0" smtClean="0"/>
              <a:t> – increased confusion and losses. 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b="1" dirty="0" smtClean="0"/>
              <a:t>Advanced</a:t>
            </a:r>
            <a:r>
              <a:rPr lang="en-GB" sz="2400" dirty="0" smtClean="0"/>
              <a:t> – full assistance; physical frailty etc.</a:t>
            </a:r>
          </a:p>
          <a:p>
            <a:pPr marL="274320" lvl="1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9858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1192</TotalTime>
  <Words>1409</Words>
  <Application>Microsoft Office PowerPoint</Application>
  <PresentationFormat>On-screen Show (4:3)</PresentationFormat>
  <Paragraphs>136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DEMENTIA &amp; THE LOCAL CHURCH</vt:lpstr>
      <vt:lpstr>IMPORTANCE OF SUBJECT</vt:lpstr>
      <vt:lpstr>REINFORCING DUTY</vt:lpstr>
      <vt:lpstr>WHAT IS DEMENTIA?</vt:lpstr>
      <vt:lpstr>CAUSES OF DEMENTIA</vt:lpstr>
      <vt:lpstr>COULD IT BE DEMENTIA?</vt:lpstr>
      <vt:lpstr>DIAGNOSIS</vt:lpstr>
      <vt:lpstr>MORE ABOUT DEMENTIA</vt:lpstr>
      <vt:lpstr>AFTER DIAGNOSIS</vt:lpstr>
      <vt:lpstr>LIVING WITH DEMENTIA</vt:lpstr>
      <vt:lpstr>Local Church Responses</vt:lpstr>
      <vt:lpstr>Ministering to Sufferers</vt:lpstr>
      <vt:lpstr>THINK ABOUT THE CAREGIVER</vt:lpstr>
      <vt:lpstr>SPIRITUAL Needs of caregivers</vt:lpstr>
      <vt:lpstr>CLOSING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Hitchings</dc:creator>
  <cp:lastModifiedBy>Mr Hitchings</cp:lastModifiedBy>
  <cp:revision>64</cp:revision>
  <cp:lastPrinted>2012-09-17T14:19:24Z</cp:lastPrinted>
  <dcterms:created xsi:type="dcterms:W3CDTF">2006-08-16T00:00:00Z</dcterms:created>
  <dcterms:modified xsi:type="dcterms:W3CDTF">2013-04-16T08:38:51Z</dcterms:modified>
</cp:coreProperties>
</file>